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EB Garamond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EBGaramond-bold.fntdata"/><Relationship Id="rId27" Type="http://schemas.openxmlformats.org/officeDocument/2006/relationships/font" Target="fonts/EBGaramo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EBGaramon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4350240" y="2855520"/>
            <a:ext cx="443160" cy="105120"/>
            <a:chOff x="4350240" y="2855520"/>
            <a:chExt cx="443160" cy="105120"/>
          </a:xfrm>
        </p:grpSpPr>
        <p:sp>
          <p:nvSpPr>
            <p:cNvPr id="7" name="Google Shape;7;p1"/>
            <p:cNvSpPr/>
            <p:nvPr/>
          </p:nvSpPr>
          <p:spPr>
            <a:xfrm>
              <a:off x="4519080" y="2855520"/>
              <a:ext cx="105120" cy="1051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4688280" y="2855520"/>
              <a:ext cx="105120" cy="1051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4350240" y="2855520"/>
              <a:ext cx="105120" cy="1051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" name="Google Shape;10;p1"/>
          <p:cNvSpPr txBox="1"/>
          <p:nvPr>
            <p:ph type="title"/>
          </p:nvPr>
        </p:nvSpPr>
        <p:spPr>
          <a:xfrm>
            <a:off x="671400" y="990720"/>
            <a:ext cx="78012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3schools.com/python/python_strings_format.asp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python.org/3/tutorial/classes.html#class-definition-syntax" TargetMode="External"/><Relationship Id="rId4" Type="http://schemas.openxmlformats.org/officeDocument/2006/relationships/hyperlink" Target="https://realpython.com/python3-object-oriented-programming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edureka.co/blog/object-oriented-programming-python/#Inheritance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hyperlink" Target="https://www.edureka.co/blog/object-oriented-programming-python/#Inheritanc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hyperlink" Target="https://tenor.com/view/heart-the-pet-collective-walking-im-coming-dog-gif-17640265" TargetMode="Externa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jpg"/><Relationship Id="rId10" Type="http://schemas.openxmlformats.org/officeDocument/2006/relationships/hyperlink" Target="https://github.com/hispanichackersboard/learn_to_code_python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python.org/" TargetMode="External"/><Relationship Id="rId4" Type="http://schemas.openxmlformats.org/officeDocument/2006/relationships/hyperlink" Target="https://www.meetup.com/austinpython/" TargetMode="External"/><Relationship Id="rId9" Type="http://schemas.openxmlformats.org/officeDocument/2006/relationships/hyperlink" Target="https://drive.google.com/file/d/1-pVThMmcXbKyIMHpW42Y0MuRgM9PHcQE/view?usp=sharing" TargetMode="External"/><Relationship Id="rId5" Type="http://schemas.openxmlformats.org/officeDocument/2006/relationships/hyperlink" Target="https://www.developintelligence.com/the-python-ecosystem-of-2020/" TargetMode="External"/><Relationship Id="rId6" Type="http://schemas.openxmlformats.org/officeDocument/2006/relationships/hyperlink" Target="https://www.youtube.com/watch?v=BRm9Z87BTMo" TargetMode="External"/><Relationship Id="rId7" Type="http://schemas.openxmlformats.org/officeDocument/2006/relationships/hyperlink" Target="https://drive.google.com/file/d/1T4YFQo270aknPVNlnS67a4FbbDSKifbx/view?usp=sharing" TargetMode="External"/><Relationship Id="rId8" Type="http://schemas.openxmlformats.org/officeDocument/2006/relationships/hyperlink" Target="https://youtu.be/Nq1oK1MUvI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s.google.com/edu/python" TargetMode="External"/><Relationship Id="rId4" Type="http://schemas.openxmlformats.org/officeDocument/2006/relationships/hyperlink" Target="https://www.coursera.org/learn/python-crash-course#about" TargetMode="External"/><Relationship Id="rId5" Type="http://schemas.openxmlformats.org/officeDocument/2006/relationships/hyperlink" Target="https://www.coursera.org/specializations/python-3-programming#about" TargetMode="External"/><Relationship Id="rId6" Type="http://schemas.openxmlformats.org/officeDocument/2006/relationships/hyperlink" Target="https://www.coursera.org/specializations/python#courses" TargetMode="External"/><Relationship Id="rId7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hispanichackersnext.vercel.app/" TargetMode="External"/><Relationship Id="rId4" Type="http://schemas.openxmlformats.org/officeDocument/2006/relationships/hyperlink" Target="https://www.linkedin.com/in/timothyhoang/" TargetMode="External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google.com/maps/place/H%E1%BB%99i+An,+Quang+Nam+Province,+Vietnam/@15.9184459,108.3470332,12z/data=!3m1!4b1!4m5!3m4!1s0x31420dd4e1353a7b:0xae336435edfcca3!8m2!3d15.8800584!4d108.3380469" TargetMode="External"/><Relationship Id="rId4" Type="http://schemas.openxmlformats.org/officeDocument/2006/relationships/image" Target="../media/image11.jpg"/><Relationship Id="rId9" Type="http://schemas.openxmlformats.org/officeDocument/2006/relationships/image" Target="../media/image1.jpg"/><Relationship Id="rId5" Type="http://schemas.openxmlformats.org/officeDocument/2006/relationships/image" Target="../media/image3.jpg"/><Relationship Id="rId6" Type="http://schemas.openxmlformats.org/officeDocument/2006/relationships/image" Target="../media/image27.jpg"/><Relationship Id="rId7" Type="http://schemas.openxmlformats.org/officeDocument/2006/relationships/image" Target="../media/image34.jpg"/><Relationship Id="rId8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coursereport.com/blog/what-is-python-programming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python.org/doc/essays/blurb/" TargetMode="External"/><Relationship Id="rId4" Type="http://schemas.openxmlformats.org/officeDocument/2006/relationships/hyperlink" Target="https://en.wikipedia.org/wiki/Guido_van_Rossum" TargetMode="External"/><Relationship Id="rId9" Type="http://schemas.openxmlformats.org/officeDocument/2006/relationships/image" Target="../media/image9.png"/><Relationship Id="rId5" Type="http://schemas.openxmlformats.org/officeDocument/2006/relationships/hyperlink" Target="https://www.w3schools.com/python/python_intro.asp" TargetMode="External"/><Relationship Id="rId6" Type="http://schemas.openxmlformats.org/officeDocument/2006/relationships/hyperlink" Target="https://www.geeksforgeeks.org/important-differences-between-python-2-x-and-python-3-x-with-examples/" TargetMode="External"/><Relationship Id="rId7" Type="http://schemas.openxmlformats.org/officeDocument/2006/relationships/image" Target="../media/image6.jp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0.png"/><Relationship Id="rId12" Type="http://schemas.openxmlformats.org/officeDocument/2006/relationships/hyperlink" Target="https://www.chaseadams.io/posts/most-common-programming-case-types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eginnersbook.com/2013/03/oops-in-java-encapsulation-inheritance-polymorphism-abstraction/" TargetMode="External"/><Relationship Id="rId4" Type="http://schemas.openxmlformats.org/officeDocument/2006/relationships/hyperlink" Target="https://www.python.org/dev/peps/pep-0008/" TargetMode="External"/><Relationship Id="rId9" Type="http://schemas.openxmlformats.org/officeDocument/2006/relationships/hyperlink" Target="https://www.w3schools.com/js/js_if_else.asp" TargetMode="External"/><Relationship Id="rId5" Type="http://schemas.openxmlformats.org/officeDocument/2006/relationships/hyperlink" Target="https://docs.python.org/3.9/tutorial/controlflow.html" TargetMode="External"/><Relationship Id="rId6" Type="http://schemas.openxmlformats.org/officeDocument/2006/relationships/image" Target="../media/image12.png"/><Relationship Id="rId7" Type="http://schemas.openxmlformats.org/officeDocument/2006/relationships/hyperlink" Target="https://www.w3schools.com/cs/cs_conditions.asp" TargetMode="External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python.org/3/library/" TargetMode="External"/><Relationship Id="rId4" Type="http://schemas.openxmlformats.org/officeDocument/2006/relationships/hyperlink" Target="https://www.programiz.com/python-programming/modules" TargetMode="External"/><Relationship Id="rId5" Type="http://schemas.openxmlformats.org/officeDocument/2006/relationships/hyperlink" Target="https://hackr.io/blog/flask-vs-django" TargetMode="External"/><Relationship Id="rId6" Type="http://schemas.openxmlformats.org/officeDocument/2006/relationships/hyperlink" Target="https://www.djangoproject.com/" TargetMode="External"/><Relationship Id="rId7" Type="http://schemas.openxmlformats.org/officeDocument/2006/relationships/hyperlink" Target="https://flask.palletsprojects.com/en/1.1.x/" TargetMode="External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16.png"/><Relationship Id="rId8" Type="http://schemas.openxmlformats.org/officeDocument/2006/relationships/hyperlink" Target="https://hackr.io/blog/best-programming-languages-to-learn-2020-jobs-futur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iki.python.org/moin/BeginnersGuide/Download" TargetMode="External"/><Relationship Id="rId4" Type="http://schemas.openxmlformats.org/officeDocument/2006/relationships/hyperlink" Target="https://www.activestate.com/products/komodo-ide/" TargetMode="External"/><Relationship Id="rId9" Type="http://schemas.openxmlformats.org/officeDocument/2006/relationships/image" Target="../media/image18.png"/><Relationship Id="rId5" Type="http://schemas.openxmlformats.org/officeDocument/2006/relationships/hyperlink" Target="https://www.python.org/about/gettingstarted/" TargetMode="External"/><Relationship Id="rId6" Type="http://schemas.openxmlformats.org/officeDocument/2006/relationships/hyperlink" Target="https://wiki.python.org/moin/BeginnersGuide/Programmers" TargetMode="External"/><Relationship Id="rId7" Type="http://schemas.openxmlformats.org/officeDocument/2006/relationships/hyperlink" Target="https://docs.activestate.com/komodo/11/manual/debugpython.html" TargetMode="External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python.org/3.9/tutorial/controlflow.html" TargetMode="External"/><Relationship Id="rId4" Type="http://schemas.openxmlformats.org/officeDocument/2006/relationships/hyperlink" Target="https://docs.python.org/3.9/library/math.html?highlight=math%20module#module-math" TargetMode="External"/><Relationship Id="rId5" Type="http://schemas.openxmlformats.org/officeDocument/2006/relationships/hyperlink" Target="https://learnxinyminutes.com/docs/python/" TargetMode="External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/>
        </p:nvSpPr>
        <p:spPr>
          <a:xfrm>
            <a:off x="671400" y="990720"/>
            <a:ext cx="78012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Learn to Code:</a:t>
            </a:r>
            <a:br>
              <a:rPr b="0" i="0" lang="en" sz="1800" u="none" cap="none" strike="noStrike"/>
            </a:br>
            <a:r>
              <a:rPr b="0" i="0" lang="en" sz="48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Python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671400" y="3174840"/>
            <a:ext cx="7801200" cy="7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Timothy Hoang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Austin Hispanic Hackers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May 25th, 2021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/>
          <p:nvPr/>
        </p:nvSpPr>
        <p:spPr>
          <a:xfrm>
            <a:off x="0" y="4464720"/>
            <a:ext cx="8460720" cy="39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7600" y="2935800"/>
            <a:ext cx="1447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32004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Code Example #1: Strings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31104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Average"/>
              <a:buChar char="●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Strings display info</a:t>
            </a:r>
            <a:br>
              <a:rPr lang="en" sz="1800"/>
            </a:b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and helps with debugging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Average"/>
              <a:buChar char="●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Old way to write strings </a:t>
            </a:r>
            <a:br>
              <a:rPr lang="en" sz="1800"/>
            </a:b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(line 5)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Average"/>
              <a:buChar char="●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“\n” is a line break. (line 5)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Average"/>
              <a:buChar char="●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Terminal introduction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Average"/>
              <a:buChar char="●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Komodo introduction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Average"/>
              <a:buChar char="●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See github repo for code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5712480" y="443160"/>
            <a:ext cx="20455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Tip: Can’t add numbers to strings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b="0" lang="en" sz="8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unless you use </a:t>
            </a:r>
            <a:r>
              <a:rPr b="0" lang="en" sz="8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.format()</a:t>
            </a:r>
            <a:endParaRPr b="0" sz="800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714960" y="4127400"/>
            <a:ext cx="20455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Tip: Create a new file with the Python3 template.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6080" y="331560"/>
            <a:ext cx="148752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8400" y="318600"/>
            <a:ext cx="1600200" cy="69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0" y="1489680"/>
            <a:ext cx="5541840" cy="292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Code Example #2: Functions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311760" y="1152360"/>
            <a:ext cx="38030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Imagine a backend app...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Welcome new members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Send admin a reminder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Store member name in variable to use in reminder function and possibly grant permissions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Definitions declarations (2,10)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Definition Calls (14,17)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234000" y="3942360"/>
            <a:ext cx="3214440" cy="825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Tip: F-strings or formatted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b="0" lang="en" sz="12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string literals is an easier way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b="0" lang="en" sz="12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to write strings. (lines 4, 5, 6, 11)</a:t>
            </a:r>
            <a:endParaRPr b="0" sz="1200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6720" y="1017360"/>
            <a:ext cx="460008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Code Example #3: </a:t>
            </a:r>
            <a:r>
              <a:rPr b="0" lang="en" sz="30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Classes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Use </a:t>
            </a:r>
            <a:r>
              <a:rPr b="0" lang="en" sz="18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Inheritance</a:t>
            </a: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when working with classes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Set up a parent class called Account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Properties: </a:t>
            </a:r>
            <a:r>
              <a:rPr b="0" i="0" lang="en" sz="1400" u="sng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first_name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b="0" i="0" lang="en" sz="1400" u="sng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last_name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b="0" i="0" lang="en" sz="1400" u="sng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Methods: </a:t>
            </a:r>
            <a:r>
              <a:rPr b="0" i="0" lang="en" sz="1400" u="sng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introduce_self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b="0" i="0" lang="en" sz="1400" u="sng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rsvp_events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Set up a child class called Member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Receives all properties and methods</a:t>
            </a:r>
            <a:br>
              <a:rPr b="0" i="0" lang="en" sz="1800" u="none" cap="none" strike="noStrike"/>
            </a:b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from parent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Use </a:t>
            </a:r>
            <a:r>
              <a:rPr b="0" i="0" lang="en" sz="1400" u="sng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pass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to inherit without modification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Own method: </a:t>
            </a:r>
            <a:r>
              <a:rPr b="0" i="0" lang="en" sz="1400" u="sng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pay_dues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Results: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5560" y="0"/>
            <a:ext cx="3726360" cy="514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600" y="4125240"/>
            <a:ext cx="3161880" cy="61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Getting into OOP Concepts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Use </a:t>
            </a:r>
            <a:r>
              <a:rPr b="0" lang="en" sz="15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OOP concepts</a:t>
            </a: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in Python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 PIE mnemonic</a:t>
            </a:r>
            <a:br>
              <a:rPr lang="en" sz="1800"/>
            </a:b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r>
              <a:rPr b="0" lang="en" sz="1500" u="sng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</a:t>
            </a: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bstraction, </a:t>
            </a:r>
            <a:br>
              <a:rPr lang="en" sz="1800"/>
            </a:b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r>
              <a:rPr b="0" lang="en" sz="1500" u="sng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</a:t>
            </a: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olymorphism,</a:t>
            </a:r>
            <a:br>
              <a:rPr lang="en" sz="1800"/>
            </a:b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r>
              <a:rPr b="0" lang="en" sz="1500" u="sng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nheritance,</a:t>
            </a:r>
            <a:br>
              <a:rPr lang="en" sz="1800"/>
            </a:b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r>
              <a:rPr b="0" lang="en" sz="1500" u="sng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E</a:t>
            </a: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ncapsulation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Python has single </a:t>
            </a:r>
            <a:r>
              <a:rPr b="0" i="1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and</a:t>
            </a:r>
            <a:r>
              <a:rPr b="0" lang="en" sz="15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a variety of inheritance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○"/>
            </a:pPr>
            <a:r>
              <a:rPr b="0" i="0" lang="en" sz="15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Multilevel Inheritance Gparent =&gt; Parent =&gt; Child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○"/>
            </a:pPr>
            <a:r>
              <a:rPr b="0" i="0" lang="en" sz="15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Hierarchical Inheritance Parent =&gt; Siblings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○"/>
            </a:pPr>
            <a:r>
              <a:rPr b="0" i="0" lang="en" sz="15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Multiple Inheritance Dad &amp; Mom =&gt; Child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9800" y="124200"/>
            <a:ext cx="3765600" cy="21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200" y="2322000"/>
            <a:ext cx="3778200" cy="273636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/>
          <p:nvPr/>
        </p:nvSpPr>
        <p:spPr>
          <a:xfrm>
            <a:off x="4548600" y="4843800"/>
            <a:ext cx="1551600" cy="330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Edureka.co</a:t>
            </a:r>
            <a:endParaRPr b="0" sz="800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Getting into OOP Concepts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311760" y="1080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●"/>
            </a:pPr>
            <a:r>
              <a:rPr b="0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I did the </a:t>
            </a:r>
            <a:r>
              <a:rPr b="0" i="1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b="0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in </a:t>
            </a:r>
            <a:r>
              <a:rPr b="0" i="1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APIE</a:t>
            </a:r>
            <a:r>
              <a:rPr b="0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, I’ll leave you to go ape on </a:t>
            </a:r>
            <a:r>
              <a:rPr b="0" i="1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APE</a:t>
            </a:r>
            <a:r>
              <a:rPr b="0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b="0" sz="1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●"/>
            </a:pPr>
            <a:r>
              <a:rPr b="0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Polymorphism</a:t>
            </a:r>
            <a:endParaRPr b="0" sz="1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○"/>
            </a:pPr>
            <a:r>
              <a:rPr b="0" i="0" lang="en" sz="13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Methods under the same name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○"/>
            </a:pPr>
            <a:r>
              <a:rPr b="0" i="0" lang="en" sz="13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Compile-time, static polymorphism, method overloading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585"/>
              <a:buFont typeface="Noto Sans Symbols"/>
              <a:buChar char="●"/>
            </a:pPr>
            <a:r>
              <a:rPr b="0" i="0" lang="en" sz="13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Different objects can have different fxn’s with same name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○"/>
            </a:pPr>
            <a:r>
              <a:rPr b="0" i="0" lang="en" sz="13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Run-time/dynamic polymorphism, method overriding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●"/>
            </a:pPr>
            <a:r>
              <a:rPr b="0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Encapsulation</a:t>
            </a:r>
            <a:endParaRPr b="0" sz="1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○"/>
            </a:pPr>
            <a:r>
              <a:rPr b="0" i="0" lang="en" sz="13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Restricting access outside a class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○"/>
            </a:pPr>
            <a:r>
              <a:rPr b="0" i="0" lang="en" sz="13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No private keyword in Python but can use __ (dunder)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●"/>
            </a:pPr>
            <a:r>
              <a:rPr b="0" lang="en" sz="13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Abstraction</a:t>
            </a:r>
            <a:endParaRPr b="0" sz="13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spcBef>
                <a:spcPts val="1134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○"/>
            </a:pPr>
            <a:r>
              <a:rPr b="0" i="0" lang="en" sz="13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Can’t create class, for inheriting functionalities only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0040" y="237240"/>
            <a:ext cx="1904760" cy="190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7400" y="2370600"/>
            <a:ext cx="1791720" cy="198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40"/>
          <p:cNvCxnSpPr/>
          <p:nvPr/>
        </p:nvCxnSpPr>
        <p:spPr>
          <a:xfrm flipH="1" rot="10800000">
            <a:off x="5257800" y="1913400"/>
            <a:ext cx="1479600" cy="372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40"/>
          <p:cNvCxnSpPr/>
          <p:nvPr/>
        </p:nvCxnSpPr>
        <p:spPr>
          <a:xfrm>
            <a:off x="5257800" y="2286000"/>
            <a:ext cx="1479600" cy="3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9720" y="2971800"/>
            <a:ext cx="1898280" cy="192852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 txBox="1"/>
          <p:nvPr/>
        </p:nvSpPr>
        <p:spPr>
          <a:xfrm>
            <a:off x="4923720" y="4872600"/>
            <a:ext cx="2342880" cy="40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You’re not ready for this one!!!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40"/>
          <p:cNvCxnSpPr/>
          <p:nvPr/>
        </p:nvCxnSpPr>
        <p:spPr>
          <a:xfrm>
            <a:off x="5257800" y="2286000"/>
            <a:ext cx="914400" cy="541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Resources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457200" y="1264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Official Python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Austin Python Meetup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Python Ecosystem 2020</a:t>
            </a:r>
            <a:r>
              <a:rPr b="0" lang="en" sz="15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br>
              <a:rPr lang="en" sz="1800"/>
            </a:br>
            <a:r>
              <a:rPr b="0" lang="en" sz="15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First presentation with SHPE on 2020-11-12 </a:t>
            </a:r>
            <a:r>
              <a:rPr b="0" lang="en" sz="15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Youtube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Slides V1 (Nov 2020) </a:t>
            </a:r>
            <a:r>
              <a:rPr b="0" lang="en" sz="15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7"/>
              </a:rPr>
              <a:t>PPTX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Second presentation with HH on 2021-5-25 </a:t>
            </a:r>
            <a:r>
              <a:rPr b="0" lang="en" sz="15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8"/>
              </a:rPr>
              <a:t>Youtube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●"/>
            </a:pPr>
            <a:r>
              <a:rPr b="0" lang="en" sz="14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Slides V2 (May 2021) </a:t>
            </a:r>
            <a:r>
              <a:rPr b="0" lang="en" sz="14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9"/>
              </a:rPr>
              <a:t>PPTX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lang="en" sz="15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10"/>
              </a:rPr>
              <a:t>Github Repo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57800" y="1017360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Action Steps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311760" y="11890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Noto Sans Symbols"/>
              <a:buAutoNum type="arabicPeriod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Sign up for a free course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68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Noto Sans Symbols"/>
              <a:buAutoNum type="alphaLcPeriod"/>
            </a:pPr>
            <a:r>
              <a:rPr b="0" i="0" lang="en" sz="13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Google’s Python Class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68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Noto Sans Symbols"/>
              <a:buAutoNum type="alphaLcPeriod"/>
            </a:pPr>
            <a:r>
              <a:rPr b="0" i="0" lang="en" sz="13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Crash Course on Python by Google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68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Noto Sans Symbols"/>
              <a:buAutoNum type="alphaLcPeriod"/>
            </a:pPr>
            <a:r>
              <a:rPr b="0" i="0" lang="en" sz="13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Python 3 Programming Specialization by U of Michigan</a:t>
            </a:r>
            <a:r>
              <a:rPr b="0" i="0" lang="en" sz="13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68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Noto Sans Symbols"/>
              <a:buAutoNum type="alphaLcPeriod"/>
            </a:pPr>
            <a:r>
              <a:rPr b="0" i="0" lang="en" sz="13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Python for Everybody Specialization by U of Michigan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Noto Sans Symbols"/>
              <a:buAutoNum type="arabicPeriod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Set up your Integrated Development Environment</a:t>
            </a:r>
            <a:br>
              <a:rPr lang="en" sz="1800"/>
            </a:b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(Thonny, Komodo, PyCharm) 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Noto Sans Symbols"/>
              <a:buAutoNum type="arabicPeriod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Set up a github account and version control your code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Noto Sans Symbols"/>
              <a:buAutoNum type="arabicPeriod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Build toys and projects as you learn to add to your portfolio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Noto Sans Symbols"/>
              <a:buAutoNum type="arabicPeriod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Learn the language deeply, avoid coding polyglotism initially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Noto Sans Symbols"/>
              <a:buAutoNum type="arabicPeriod"/>
            </a:pPr>
            <a:r>
              <a:rPr b="0" lang="en" sz="17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Learn more tools in the ecosystem and take your skills to the moon</a:t>
            </a:r>
            <a:endParaRPr b="0" sz="1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03120" y="263160"/>
            <a:ext cx="2976120" cy="22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2"/>
          <p:cNvSpPr/>
          <p:nvPr/>
        </p:nvSpPr>
        <p:spPr>
          <a:xfrm>
            <a:off x="5634000" y="206280"/>
            <a:ext cx="24206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Sometimes it feels like...</a:t>
            </a:r>
            <a:endParaRPr b="0" sz="1200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Thanks for your time!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2520" y="127800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lang="en" sz="16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Professional Links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b="0" i="0" lang="en" sz="16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Hispanic Hackers Home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Connect with me professionally: </a:t>
            </a:r>
            <a:r>
              <a:rPr b="0" i="0" lang="en" sz="16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LinkedIn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lang="en" sz="16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Personal Links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Thoughts, Code School, Travels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Web Development &amp; Portfolio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DeFi, Cryptocurrency, Finances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Ping me and I’ll send you the links.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lang="en" sz="16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Parting thoughts…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Learn in public and share freely.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Always be a student.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○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Journal more.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8040" y="1371600"/>
            <a:ext cx="2622960" cy="261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Presentation Layout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352080" y="98676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Slides, Github, Youtube provided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Self-introduction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What is Python &amp; Syntax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Why learn Python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Python &amp; Other Languages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Running Python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Python Strings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Python Functions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Python Classes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Starting OOP Concepts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Resources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Action Steps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Average"/>
              <a:buChar char="●"/>
            </a:pPr>
            <a:r>
              <a:rPr b="0" i="0" lang="en" sz="16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Closing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480" y="783360"/>
            <a:ext cx="4915440" cy="39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/>
          <p:nvPr/>
        </p:nvSpPr>
        <p:spPr>
          <a:xfrm>
            <a:off x="8060400" y="540720"/>
            <a:ext cx="758520" cy="24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python.org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Self-Introduction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86400" y="920880"/>
            <a:ext cx="7611120" cy="1011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Web applications developer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Previously, pharmacist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Previously, Lambda School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I like coding, cryptocurrency, and traveling</a:t>
            </a:r>
            <a:r>
              <a:rPr b="0" i="0" lang="en" sz="1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!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6520" y="2400840"/>
            <a:ext cx="2585880" cy="129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2080" y="3657600"/>
            <a:ext cx="274392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9200" y="3256560"/>
            <a:ext cx="2363400" cy="177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7800" y="914400"/>
            <a:ext cx="243828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1400" y="2358000"/>
            <a:ext cx="2514600" cy="188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560" y="2412720"/>
            <a:ext cx="2269440" cy="170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72800" y="77040"/>
            <a:ext cx="2592000" cy="19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9000" y="486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What is </a:t>
            </a:r>
            <a:r>
              <a:rPr b="0" i="0" lang="en" sz="30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Python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352080" y="104112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i="0" lang="en" sz="15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Object oriented, back-end language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i="0" lang="en" sz="15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Simple language for rapid development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i="0" lang="en" sz="15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Released in 1991 by </a:t>
            </a:r>
            <a:r>
              <a:rPr b="0" i="0" lang="en" sz="15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Guido van Rossum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rage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Name from being “a big fan of </a:t>
            </a:r>
            <a:r>
              <a:rPr b="0" i="1" lang="en" sz="15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Monty Python's Flying Circus”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i="0" lang="en" sz="15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Most recent version is </a:t>
            </a:r>
            <a:r>
              <a:rPr b="0" i="0" lang="en" sz="15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Python 3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500"/>
              <a:buFont typeface="Average"/>
              <a:buChar char="●"/>
            </a:pPr>
            <a:r>
              <a:rPr b="0" i="0" lang="en" sz="15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Python 2</a:t>
            </a:r>
            <a:r>
              <a:rPr b="0" i="0" lang="en" sz="15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is still popular, end of life on 1/1/2020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7160" y="3168000"/>
            <a:ext cx="2250360" cy="1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8640" y="1064880"/>
            <a:ext cx="2736000" cy="362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77960" y="3168000"/>
            <a:ext cx="2250360" cy="146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/>
          <p:nvPr/>
        </p:nvSpPr>
        <p:spPr>
          <a:xfrm>
            <a:off x="857160" y="4667760"/>
            <a:ext cx="88776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wikipedia.org</a:t>
            </a:r>
            <a:endParaRPr b="0" i="0" sz="800" u="none" cap="none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4" name="Google Shape;154;p30"/>
          <p:cNvSpPr/>
          <p:nvPr/>
        </p:nvSpPr>
        <p:spPr>
          <a:xfrm>
            <a:off x="3477960" y="4631760"/>
            <a:ext cx="865440" cy="24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python.org</a:t>
            </a:r>
            <a:endParaRPr b="0" i="0" sz="800" u="none" cap="none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5" name="Google Shape;155;p30"/>
          <p:cNvSpPr/>
          <p:nvPr/>
        </p:nvSpPr>
        <p:spPr>
          <a:xfrm>
            <a:off x="6218640" y="4685760"/>
            <a:ext cx="1235520" cy="19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10"/>
              </a:rPr>
              <a:t>coursereport.com</a:t>
            </a:r>
            <a:endParaRPr b="0" i="0" sz="800" u="sng" cap="none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What is Python Syntax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280080" y="108324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Uses lines and indentation, instead of semicolon or parentheses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Focuses on object/classes, has members and methods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“Partial” OOP language with concepts like </a:t>
            </a:r>
            <a:r>
              <a:rPr b="0" i="0" lang="en" sz="1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APIE</a:t>
            </a: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(abstraction, polymorphism, inheritance, encapsulation)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Uses </a:t>
            </a:r>
            <a:r>
              <a:rPr b="0" i="0" lang="en" sz="1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PEP-8 style guidelines</a:t>
            </a: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and snake_case typing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614160" y="4751640"/>
            <a:ext cx="242856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docs.python.org</a:t>
            </a:r>
            <a:endParaRPr b="0" i="0" sz="800" u="none" cap="none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3" name="Google Shape;16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440" y="3137400"/>
            <a:ext cx="2523960" cy="161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/>
          <p:nvPr/>
        </p:nvSpPr>
        <p:spPr>
          <a:xfrm>
            <a:off x="6571080" y="4801680"/>
            <a:ext cx="972720" cy="294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7"/>
              </a:rPr>
              <a:t>w3schools.com</a:t>
            </a:r>
            <a:endParaRPr b="0" i="0" sz="800" u="sng" cap="none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43720" y="2916360"/>
            <a:ext cx="1926360" cy="188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/>
          <p:nvPr/>
        </p:nvSpPr>
        <p:spPr>
          <a:xfrm>
            <a:off x="3843720" y="4801680"/>
            <a:ext cx="1185480" cy="294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9"/>
              </a:rPr>
              <a:t>w3schools.com</a:t>
            </a:r>
            <a:endParaRPr b="0" i="0" sz="800" u="sng" cap="none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53880" y="2916360"/>
            <a:ext cx="1926360" cy="18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24400" y="272520"/>
            <a:ext cx="1631160" cy="10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/>
          <p:nvPr/>
        </p:nvSpPr>
        <p:spPr>
          <a:xfrm>
            <a:off x="8060400" y="1299240"/>
            <a:ext cx="1059120" cy="294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chaseadams.io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2606040" y="4485240"/>
            <a:ext cx="6710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1"/>
          <p:cNvSpPr/>
          <p:nvPr/>
        </p:nvSpPr>
        <p:spPr>
          <a:xfrm>
            <a:off x="4977000" y="4533120"/>
            <a:ext cx="98532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8268480" y="4533120"/>
            <a:ext cx="98532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C#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Why Learn Python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Simplicity, readability, and easy to learn (Zen of Python, use import this)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“Batteries included” language with large </a:t>
            </a:r>
            <a:r>
              <a:rPr b="0" i="0" lang="en" sz="1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standard library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Supports </a:t>
            </a:r>
            <a:r>
              <a:rPr b="0" i="0" lang="en" sz="1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modules</a:t>
            </a: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for extensibility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Large community, established knowledge base, open-source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Used in web development, data analysis, scientific computing, machine/deep learning, internet of things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Works on many platforms (Windows, Mac, Linux, Raspberry Pi)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Supports many paradigms: procedural, object-oriented, or functional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Web Development </a:t>
            </a:r>
            <a:r>
              <a:rPr b="0" i="0" lang="en" sz="1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Frameworks</a:t>
            </a: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b="0" i="0" lang="en" sz="1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Django</a:t>
            </a: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(2005), </a:t>
            </a:r>
            <a:r>
              <a:rPr b="0" i="0" lang="en" sz="18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7"/>
              </a:rPr>
              <a:t>Flask</a:t>
            </a: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(2010)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Has garbage collection. Yay!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8000" y="3878280"/>
            <a:ext cx="2057400" cy="11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7625520" y="3616200"/>
            <a:ext cx="1363320" cy="230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latin typeface="Arial"/>
                <a:ea typeface="Arial"/>
                <a:cs typeface="Arial"/>
                <a:sym typeface="Arial"/>
              </a:rPr>
              <a:t>flask.palletsprojects.com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Python and Other Languages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235440" y="104940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One of the more well-known languages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Use the language that best suits your purpose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Consider frameworks and libraries on top of these languages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Looking for a job? Google for top languages of &lt;current year&gt;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Web development? Try JavaScript (React, Node, Electron, React Native)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Game development? Try C++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Enterprise applications? Try Java or C#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Language closer to the hardware? Try C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Data Analysis/Machine Learning? Try 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Aiming for Google? Try GoLang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Blockchain/Cryptocurrency? Solidity or Plutus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0120" y="5274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1600" y="846000"/>
            <a:ext cx="685800" cy="12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2800" y="2039400"/>
            <a:ext cx="820080" cy="9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4640" y="3007440"/>
            <a:ext cx="820080" cy="92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0880" y="3737160"/>
            <a:ext cx="764280" cy="10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6765840" y="177840"/>
            <a:ext cx="29030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8"/>
              </a:rPr>
              <a:t>Top 5 Languages 2020 from hackr.io</a:t>
            </a:r>
            <a:endParaRPr b="0" sz="1000" u="sng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Running Python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Python 3.9.5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IDEs: Thonny, Komodo, and PyCharm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1.Downloaded </a:t>
            </a:r>
            <a:r>
              <a:rPr b="0" lang="en" sz="18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Python 3.9.5</a:t>
            </a: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for Windows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2.Downloaded </a:t>
            </a:r>
            <a:r>
              <a:rPr b="0" lang="en" sz="18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Komodo IDE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3.Registered for free Active State account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4.Run Komodo and choose debugger: python.exe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5.Run python in the terminal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6.Check out the Python </a:t>
            </a:r>
            <a:r>
              <a:rPr b="0" lang="en" sz="18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Docs</a:t>
            </a: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and </a:t>
            </a:r>
            <a:r>
              <a:rPr b="0" lang="en" sz="18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Resources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4"/>
          <p:cNvSpPr/>
          <p:nvPr/>
        </p:nvSpPr>
        <p:spPr>
          <a:xfrm>
            <a:off x="7357680" y="4645080"/>
            <a:ext cx="129384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7"/>
              </a:rPr>
              <a:t>docs.activestate.com</a:t>
            </a:r>
            <a:endParaRPr b="0" sz="800" u="sng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0" name="Google Shape;200;p34"/>
          <p:cNvSpPr/>
          <p:nvPr/>
        </p:nvSpPr>
        <p:spPr>
          <a:xfrm>
            <a:off x="1991160" y="4413240"/>
            <a:ext cx="614520" cy="2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/>
          <p:nvPr/>
        </p:nvSpPr>
        <p:spPr>
          <a:xfrm>
            <a:off x="7517520" y="115200"/>
            <a:ext cx="974160" cy="299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python.org</a:t>
            </a:r>
            <a:endParaRPr b="0" sz="800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3880" y="2037240"/>
            <a:ext cx="2647800" cy="26362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/>
          <p:nvPr/>
        </p:nvSpPr>
        <p:spPr>
          <a:xfrm>
            <a:off x="6940080" y="4274280"/>
            <a:ext cx="2420640" cy="3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Choosing Komodo debugger</a:t>
            </a:r>
            <a:endParaRPr b="0" sz="1000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86400" y="394560"/>
            <a:ext cx="2969640" cy="143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Running commands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275760" y="1116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7.Try Py terminal commands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py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- runs the py terminal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import this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- runs the Zen of 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Shift enters makes a new 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Enter submits a 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exit()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- exits the py terminal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cls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- clears the windows terminal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Try an </a:t>
            </a:r>
            <a:r>
              <a:rPr b="0" i="0" lang="en" sz="14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if-elif-else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Try a </a:t>
            </a: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li = []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(list) and use </a:t>
            </a: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li.append()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len(li)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li.pop()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and looping through a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Average"/>
              <a:buChar char="○"/>
            </a:pP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Try importing the </a:t>
            </a:r>
            <a:r>
              <a:rPr b="0" i="0" lang="en" sz="1400" u="sng" cap="none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math module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(</a:t>
            </a: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import math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) and use </a:t>
            </a: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math.pi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b="0" i="1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math.ceil</a:t>
            </a:r>
            <a:r>
              <a:rPr b="0" i="0" lang="en" sz="1400" u="none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b="0" i="1" lang="en" sz="1400" u="sng" cap="none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math.floor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8. Use </a:t>
            </a:r>
            <a:r>
              <a:rPr b="0" lang="en" sz="1800" u="sng" strike="noStrike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X in Y Minutes</a:t>
            </a:r>
            <a:r>
              <a:rPr b="0" lang="en" sz="1800" strike="noStrike">
                <a:solidFill>
                  <a:srgbClr val="CACACA"/>
                </a:solidFill>
                <a:latin typeface="EB Garamond"/>
                <a:ea typeface="EB Garamond"/>
                <a:cs typeface="EB Garamond"/>
                <a:sym typeface="EB Garamond"/>
              </a:rPr>
              <a:t> to learn more language syntax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0600" y="381240"/>
            <a:ext cx="4098960" cy="24555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/>
          <p:nvPr/>
        </p:nvSpPr>
        <p:spPr>
          <a:xfrm>
            <a:off x="4620600" y="2863800"/>
            <a:ext cx="1551600" cy="330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learnxinyminutes.com</a:t>
            </a:r>
            <a:endParaRPr b="0" sz="800" strike="noStrike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